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99"/>
  </p:normalViewPr>
  <p:slideViewPr>
    <p:cSldViewPr snapToGrid="0" snapToObjects="1">
      <p:cViewPr varScale="1">
        <p:scale>
          <a:sx n="109" d="100"/>
          <a:sy n="109" d="100"/>
        </p:scale>
        <p:origin x="68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1/26/19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1/26/19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1/26/19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1/26/19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1/26/19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1/26/19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1/26/19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1/26/19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BC274-E4FB-824E-BF04-6FBCD85E06C0}"/>
              </a:ext>
            </a:extLst>
          </p:cNvPr>
          <p:cNvSpPr>
            <a:spLocks noGrp="1"/>
          </p:cNvSpPr>
          <p:nvPr>
            <p:ph type="ctrTitle"/>
          </p:nvPr>
        </p:nvSpPr>
        <p:spPr/>
        <p:txBody>
          <a:bodyPr/>
          <a:lstStyle/>
          <a:p>
            <a:r>
              <a:rPr lang="en-US" dirty="0"/>
              <a:t> Coursera Applied Data Science Capstone</a:t>
            </a:r>
          </a:p>
        </p:txBody>
      </p:sp>
      <p:sp>
        <p:nvSpPr>
          <p:cNvPr id="3" name="Subtitle 2">
            <a:extLst>
              <a:ext uri="{FF2B5EF4-FFF2-40B4-BE49-F238E27FC236}">
                <a16:creationId xmlns:a16="http://schemas.microsoft.com/office/drawing/2014/main" id="{AD66306E-C07B-BD44-BB80-D7F1ED2FA759}"/>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283380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78806-877F-F447-B612-8455655F1763}"/>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5809895E-15F4-1F4F-985F-9944573A05F6}"/>
              </a:ext>
            </a:extLst>
          </p:cNvPr>
          <p:cNvSpPr>
            <a:spLocks noGrp="1"/>
          </p:cNvSpPr>
          <p:nvPr>
            <p:ph idx="1"/>
          </p:nvPr>
        </p:nvSpPr>
        <p:spPr/>
        <p:txBody>
          <a:bodyPr/>
          <a:lstStyle/>
          <a:p>
            <a:r>
              <a:rPr lang="en-US" dirty="0"/>
              <a:t>For this capstone I would like to consider the case of a security systems company looking to market products or services in Raleigh, North Carolina.</a:t>
            </a:r>
          </a:p>
          <a:p>
            <a:r>
              <a:rPr lang="en-US" dirty="0"/>
              <a:t>In order to craft appealing sales propositions, such a company would benefit from first knowing which areas of the city tend to have higher crime rates, and then what kinds of venues besides home residences are in the vicinity of higher crime areas. The company would then be in a better position to determine what products or services to offer, and locations where such offerings would likely be in higher demand.</a:t>
            </a:r>
          </a:p>
        </p:txBody>
      </p:sp>
    </p:spTree>
    <p:extLst>
      <p:ext uri="{BB962C8B-B14F-4D97-AF65-F5344CB8AC3E}">
        <p14:creationId xmlns:p14="http://schemas.microsoft.com/office/powerpoint/2010/main" val="9188688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8CAA8-E2AD-F54A-B33A-48C82D01B109}"/>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306890F6-913F-504A-847B-7840F8793ED9}"/>
              </a:ext>
            </a:extLst>
          </p:cNvPr>
          <p:cNvSpPr>
            <a:spLocks noGrp="1"/>
          </p:cNvSpPr>
          <p:nvPr>
            <p:ph idx="1"/>
          </p:nvPr>
        </p:nvSpPr>
        <p:spPr/>
        <p:txBody>
          <a:bodyPr>
            <a:normAutofit fontScale="85000" lnSpcReduction="20000"/>
          </a:bodyPr>
          <a:lstStyle/>
          <a:p>
            <a:r>
              <a:rPr lang="en-US" dirty="0"/>
              <a:t>This analysis will require two data sources: 1) data on crime in Raleigh, NC and 2) data on venues in the vicinity of clusters of crime.</a:t>
            </a:r>
          </a:p>
          <a:p>
            <a:r>
              <a:rPr lang="en-US" dirty="0"/>
              <a:t>Crime data is available via Raleigh's open data website. The specific data resource I will use is the Raleigh Police Incidents (NIBRS), accessed January 20, 2019. This set contains 234,352 police incidents from June 1, 2014 through January 20, 2019. Raleigh implemented the FBI's National Incident Based Reporting System (NIBRS) in June 2014. NIBRS now collects each offense, victim, offender, property, and arrestee information on 52 unique offenses and up to 10 offenses per incident.</a:t>
            </a:r>
          </a:p>
          <a:p>
            <a:r>
              <a:rPr lang="en-US" dirty="0"/>
              <a:t>The Raleigh data shows police incidences were reported in 33 categories. In addressing the proposed business problem, my analysis will include the police incidents for the categories below, for which have corresponding latitude and longitude values reported.</a:t>
            </a:r>
          </a:p>
          <a:p>
            <a:r>
              <a:rPr lang="en-US" dirty="0"/>
              <a:t>ARSON, ASSAULT, BURGLARY/COMMERCIAL, BURGLARY/RESIDENTIAL, DISORDERLY CONDUCT, EXTORTION, HUMANE, KIDNAPPNIG, LARCENY, LARCENY FROM MV, MURDER, MV THEFT, ROBBERY, STOLEN PROPERTY, VANDALISM</a:t>
            </a:r>
          </a:p>
          <a:p>
            <a:r>
              <a:rPr lang="en-US" dirty="0"/>
              <a:t>For venue information I will utilize Foursquare to obtain data. This will include the top venue types near each cluster of crime incidences, along with address. By viewing these results the security company will be able to better decide what types of services and products to offer, and if there are opportunities to customize advertising.</a:t>
            </a:r>
          </a:p>
          <a:p>
            <a:endParaRPr lang="en-US" dirty="0"/>
          </a:p>
        </p:txBody>
      </p:sp>
    </p:spTree>
    <p:extLst>
      <p:ext uri="{BB962C8B-B14F-4D97-AF65-F5344CB8AC3E}">
        <p14:creationId xmlns:p14="http://schemas.microsoft.com/office/powerpoint/2010/main" val="916274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8F04D-F1CC-DF4F-8912-90E87206121B}"/>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9E2D337D-C116-F942-923C-16D0D9B6C4A6}"/>
              </a:ext>
            </a:extLst>
          </p:cNvPr>
          <p:cNvSpPr>
            <a:spLocks noGrp="1"/>
          </p:cNvSpPr>
          <p:nvPr>
            <p:ph idx="1"/>
          </p:nvPr>
        </p:nvSpPr>
        <p:spPr/>
        <p:txBody>
          <a:bodyPr>
            <a:normAutofit fontScale="62500" lnSpcReduction="20000"/>
          </a:bodyPr>
          <a:lstStyle/>
          <a:p>
            <a:r>
              <a:rPr lang="en-US" dirty="0"/>
              <a:t>For this analysis I first examined the Raleigh crime dataset. To enable this I first imported the data from .csv format into a pandas </a:t>
            </a:r>
            <a:r>
              <a:rPr lang="en-US" dirty="0" err="1"/>
              <a:t>dataframe</a:t>
            </a:r>
            <a:r>
              <a:rPr lang="en-US" dirty="0"/>
              <a:t>, then looked at the various descriptions and categories of crimes. I also noted where data was missing; for example many crimes lacked latitude and longitude fields. Reading more detailed descriptions in the Crime Description field showed that these incidences were related to private crimes. I decided the best way to handle missing latitude and longitude records was to simply drop them. Dropping incidences with missing location data is reasonable given the goal (targeted products and advertising), and the data - where many of these incidences are not crimes suitable for security monitoring (for example child abuse).</a:t>
            </a:r>
          </a:p>
          <a:p>
            <a:r>
              <a:rPr lang="en-US" dirty="0"/>
              <a:t>I further restricted the dataset to recent (2018 through Jan 2019) incidences. As the purpose is to offer products and services to meet current needs, it made sense to look for locations currently experiencing higher crime rates. Additionally I narrowed the crime incident categories to those types that could be addresses through security offerings - such as cameras, alarms and monitoring.</a:t>
            </a:r>
          </a:p>
          <a:p>
            <a:r>
              <a:rPr lang="en-US" dirty="0"/>
              <a:t>With a cleaned and narrowed dataset, I then used K-means clustering to identify </a:t>
            </a:r>
            <a:r>
              <a:rPr lang="en-US" dirty="0" err="1"/>
              <a:t>centerpoints</a:t>
            </a:r>
            <a:r>
              <a:rPr lang="en-US" dirty="0"/>
              <a:t> from which to examine venues that might be receptive to security services. In order to set the number of clusters I first graphed the data to visually look for groupings. This gave a general sense, but I felt there was enough dispersion and too many records to tell clearly. To address this I used a method of plotting the sum of squared errors for K-means of different cluster amounts, which lead me to use 7 clusters.</a:t>
            </a:r>
          </a:p>
          <a:p>
            <a:r>
              <a:rPr lang="en-US" dirty="0"/>
              <a:t>Once K-means was completed I plotted the cluster </a:t>
            </a:r>
            <a:r>
              <a:rPr lang="en-US" dirty="0" err="1"/>
              <a:t>centerpoints</a:t>
            </a:r>
            <a:r>
              <a:rPr lang="en-US" dirty="0"/>
              <a:t> on a map of Raleigh using Folium.</a:t>
            </a:r>
          </a:p>
          <a:p>
            <a:r>
              <a:rPr lang="en-US" dirty="0"/>
              <a:t>I created a pandas </a:t>
            </a:r>
            <a:r>
              <a:rPr lang="en-US" dirty="0" err="1"/>
              <a:t>dataframe</a:t>
            </a:r>
            <a:r>
              <a:rPr lang="en-US" dirty="0"/>
              <a:t> of the cluster numbers (assigned randomly, but provided a way to distinguish between the clusters) along with the </a:t>
            </a:r>
            <a:r>
              <a:rPr lang="en-US" dirty="0" err="1"/>
              <a:t>centerpoint</a:t>
            </a:r>
            <a:r>
              <a:rPr lang="en-US" dirty="0"/>
              <a:t> latitude and longitude. </a:t>
            </a:r>
          </a:p>
          <a:p>
            <a:r>
              <a:rPr lang="en-US" dirty="0"/>
              <a:t>I then used these </a:t>
            </a:r>
            <a:r>
              <a:rPr lang="en-US" dirty="0" err="1"/>
              <a:t>centerpoint</a:t>
            </a:r>
            <a:r>
              <a:rPr lang="en-US" dirty="0"/>
              <a:t> locations to query Foursquare for venues near the </a:t>
            </a:r>
            <a:r>
              <a:rPr lang="en-US" dirty="0" err="1"/>
              <a:t>centerpoints</a:t>
            </a:r>
            <a:r>
              <a:rPr lang="en-US" dirty="0"/>
              <a:t>. To roughly ensure no overlap, I calculated the distance between the closest </a:t>
            </a:r>
            <a:r>
              <a:rPr lang="en-US" dirty="0" err="1"/>
              <a:t>centerpoints</a:t>
            </a:r>
            <a:r>
              <a:rPr lang="en-US" dirty="0"/>
              <a:t> and divided this by 2, to arrive at a 3km radius to search around each </a:t>
            </a:r>
            <a:r>
              <a:rPr lang="en-US" dirty="0" err="1"/>
              <a:t>centerpoint</a:t>
            </a:r>
            <a:r>
              <a:rPr lang="en-US" dirty="0"/>
              <a:t>. </a:t>
            </a:r>
          </a:p>
          <a:p>
            <a:r>
              <a:rPr lang="en-US" dirty="0"/>
              <a:t>Foursquare provided a maximum retrieval of only 100 venues per location. This Foursquare data was joined with the clustering data, and then I used one hot encoding to calculate the prevalence of the different venue categories.</a:t>
            </a:r>
          </a:p>
          <a:p>
            <a:r>
              <a:rPr lang="en-US" dirty="0"/>
              <a:t>Finally, I printed the top 15 venues for each of the cluster centers, revealing variation in the types and prevalence of venues </a:t>
            </a:r>
            <a:r>
              <a:rPr lang="en-US" dirty="0" err="1"/>
              <a:t>betweent</a:t>
            </a:r>
            <a:r>
              <a:rPr lang="en-US" dirty="0"/>
              <a:t> the different cluster </a:t>
            </a:r>
            <a:r>
              <a:rPr lang="en-US" dirty="0" err="1"/>
              <a:t>centerpoints</a:t>
            </a:r>
            <a:r>
              <a:rPr lang="en-US" dirty="0"/>
              <a:t>.</a:t>
            </a:r>
          </a:p>
          <a:p>
            <a:endParaRPr lang="en-US" dirty="0"/>
          </a:p>
        </p:txBody>
      </p:sp>
    </p:spTree>
    <p:extLst>
      <p:ext uri="{BB962C8B-B14F-4D97-AF65-F5344CB8AC3E}">
        <p14:creationId xmlns:p14="http://schemas.microsoft.com/office/powerpoint/2010/main" val="923946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9E506-B867-DE4F-BADB-ACDFDCBB940B}"/>
              </a:ext>
            </a:extLst>
          </p:cNvPr>
          <p:cNvSpPr>
            <a:spLocks noGrp="1"/>
          </p:cNvSpPr>
          <p:nvPr>
            <p:ph type="title"/>
          </p:nvPr>
        </p:nvSpPr>
        <p:spPr/>
        <p:txBody>
          <a:bodyPr/>
          <a:lstStyle/>
          <a:p>
            <a:r>
              <a:rPr lang="en-US" dirty="0"/>
              <a:t>Crime Cluster </a:t>
            </a:r>
            <a:r>
              <a:rPr lang="en-US" dirty="0" err="1"/>
              <a:t>Centerpoints</a:t>
            </a:r>
            <a:endParaRPr lang="en-US" dirty="0"/>
          </a:p>
        </p:txBody>
      </p:sp>
      <p:pic>
        <p:nvPicPr>
          <p:cNvPr id="7" name="Content Placeholder 6">
            <a:extLst>
              <a:ext uri="{FF2B5EF4-FFF2-40B4-BE49-F238E27FC236}">
                <a16:creationId xmlns:a16="http://schemas.microsoft.com/office/drawing/2014/main" id="{9C6F21DA-7175-5C4F-8FDC-625B70A8A390}"/>
              </a:ext>
            </a:extLst>
          </p:cNvPr>
          <p:cNvPicPr>
            <a:picLocks noGrp="1" noChangeAspect="1"/>
          </p:cNvPicPr>
          <p:nvPr>
            <p:ph idx="1"/>
          </p:nvPr>
        </p:nvPicPr>
        <p:blipFill>
          <a:blip r:embed="rId2"/>
          <a:stretch>
            <a:fillRect/>
          </a:stretch>
        </p:blipFill>
        <p:spPr>
          <a:xfrm>
            <a:off x="4235462" y="863600"/>
            <a:ext cx="6581751" cy="5121275"/>
          </a:xfrm>
          <a:prstGeom prst="rect">
            <a:avLst/>
          </a:prstGeom>
        </p:spPr>
      </p:pic>
    </p:spTree>
    <p:extLst>
      <p:ext uri="{BB962C8B-B14F-4D97-AF65-F5344CB8AC3E}">
        <p14:creationId xmlns:p14="http://schemas.microsoft.com/office/powerpoint/2010/main" val="3319034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B665D-37CF-AB46-B8B9-2DBDBF056CEA}"/>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A23FE944-FA05-C342-8812-A101AF8BFEB4}"/>
              </a:ext>
            </a:extLst>
          </p:cNvPr>
          <p:cNvSpPr>
            <a:spLocks noGrp="1"/>
          </p:cNvSpPr>
          <p:nvPr>
            <p:ph idx="1"/>
          </p:nvPr>
        </p:nvSpPr>
        <p:spPr/>
        <p:txBody>
          <a:bodyPr/>
          <a:lstStyle/>
          <a:p>
            <a:r>
              <a:rPr lang="en-US" dirty="0"/>
              <a:t>From the results it appears that food establishments have strong representation in the areas where crime incidences are clustered. Fast food restaurants, including coffee, burger and sandwich shops show up in the top for each cluster, while in cluster 4 there are more retail / clothing stores and cluster 5 has many larger restaurants.</a:t>
            </a:r>
          </a:p>
          <a:p>
            <a:r>
              <a:rPr lang="en-US" dirty="0"/>
              <a:t>Based on these findings it may make sense to market security products and services for food establishments in these areas.</a:t>
            </a:r>
          </a:p>
          <a:p>
            <a:endParaRPr lang="en-US" dirty="0"/>
          </a:p>
        </p:txBody>
      </p:sp>
    </p:spTree>
    <p:extLst>
      <p:ext uri="{BB962C8B-B14F-4D97-AF65-F5344CB8AC3E}">
        <p14:creationId xmlns:p14="http://schemas.microsoft.com/office/powerpoint/2010/main" val="28574509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4DBD8-2DEF-CB4A-96B4-FDD2E89C664F}"/>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B7E0F31-02DE-9847-94A0-159995CD1B3A}"/>
              </a:ext>
            </a:extLst>
          </p:cNvPr>
          <p:cNvSpPr>
            <a:spLocks noGrp="1"/>
          </p:cNvSpPr>
          <p:nvPr>
            <p:ph idx="1"/>
          </p:nvPr>
        </p:nvSpPr>
        <p:spPr/>
        <p:txBody>
          <a:bodyPr/>
          <a:lstStyle/>
          <a:p>
            <a:r>
              <a:rPr lang="en-US" dirty="0"/>
              <a:t>In summary, this analysis provided a view of the locations and top venues around main clusters of crime incidents in Raleigh, North Carolina. The analysis may be further refined by using a commercial Foursquare account in order to ensure all venues have been captured around each cluster center.</a:t>
            </a:r>
          </a:p>
          <a:p>
            <a:r>
              <a:rPr lang="en-US" dirty="0"/>
              <a:t>Additional Foursquare data may provide further insights; for example, text-mining comments for the various venues may show relevant feelings regarding safety, lighting and atmosphere. </a:t>
            </a:r>
          </a:p>
          <a:p>
            <a:endParaRPr lang="en-US" dirty="0"/>
          </a:p>
        </p:txBody>
      </p:sp>
    </p:spTree>
    <p:extLst>
      <p:ext uri="{BB962C8B-B14F-4D97-AF65-F5344CB8AC3E}">
        <p14:creationId xmlns:p14="http://schemas.microsoft.com/office/powerpoint/2010/main" val="469661319"/>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Frame</Template>
  <TotalTime>33</TotalTime>
  <Words>1001</Words>
  <Application>Microsoft Macintosh PowerPoint</Application>
  <PresentationFormat>Widescreen</PresentationFormat>
  <Paragraphs>26</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Corbel</vt:lpstr>
      <vt:lpstr>Wingdings 2</vt:lpstr>
      <vt:lpstr>Frame</vt:lpstr>
      <vt:lpstr> Coursera Applied Data Science Capstone</vt:lpstr>
      <vt:lpstr>Project Overview</vt:lpstr>
      <vt:lpstr>Data</vt:lpstr>
      <vt:lpstr>Methodology</vt:lpstr>
      <vt:lpstr>Crime Cluster Centerpoints</vt:lpstr>
      <vt:lpstr>Discussion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Coursera Applied Data Science Capstone</dc:title>
  <dc:creator>Microsoft Office User</dc:creator>
  <cp:lastModifiedBy>Microsoft Office User</cp:lastModifiedBy>
  <cp:revision>3</cp:revision>
  <dcterms:created xsi:type="dcterms:W3CDTF">2019-01-27T02:22:18Z</dcterms:created>
  <dcterms:modified xsi:type="dcterms:W3CDTF">2019-01-27T02:55:50Z</dcterms:modified>
</cp:coreProperties>
</file>

<file path=docProps/thumbnail.jpeg>
</file>